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4" r:id="rId8"/>
    <p:sldId id="267" r:id="rId9"/>
    <p:sldId id="268" r:id="rId10"/>
    <p:sldId id="269" r:id="rId11"/>
    <p:sldId id="261" r:id="rId12"/>
    <p:sldId id="265" r:id="rId13"/>
    <p:sldId id="26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86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5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47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8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0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3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3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9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1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8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37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8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ACCC27-419E-4BBE-A8A5-AF776EC2BF9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46639C-6E59-4458-8ACD-C7F65459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8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eyAB/darkn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hyperlink" Target="https://github.com/penny4860/Yolo-digit-detector" TargetMode="External"/><Relationship Id="rId7" Type="http://schemas.openxmlformats.org/officeDocument/2006/relationships/hyperlink" Target="https://medium.com/@jonathan_hui/real-time-object-detection-with-yolo-yolov2-28b1b93e2088" TargetMode="External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ijip/Py-Gsvhn-DigitStruct-Reader/blob/master/digitStruct.py" TargetMode="External"/><Relationship Id="rId5" Type="http://schemas.openxmlformats.org/officeDocument/2006/relationships/hyperlink" Target="https://github.com/AlexeyAB" TargetMode="External"/><Relationship Id="rId10" Type="http://schemas.openxmlformats.org/officeDocument/2006/relationships/hyperlink" Target="https://cloud.google.com/sdk/docs/" TargetMode="External"/><Relationship Id="rId4" Type="http://schemas.openxmlformats.org/officeDocument/2006/relationships/hyperlink" Target="https://github.com/devinsaini/svhn" TargetMode="External"/><Relationship Id="rId9" Type="http://schemas.openxmlformats.org/officeDocument/2006/relationships/hyperlink" Target="https://www.kdnuggets.com/2018/09/object-detection-image-classification-yolo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AB/darknet" TargetMode="External"/><Relationship Id="rId2" Type="http://schemas.openxmlformats.org/officeDocument/2006/relationships/hyperlink" Target="https://github.com/pjreddie/dark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6281-DE1F-49FC-A7BB-D0CDBACB68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YOLO Image Recognition and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EBDD2-7CC4-4640-8E60-0EAA4D431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Adesh</a:t>
            </a:r>
            <a:r>
              <a:rPr lang="en-US" dirty="0"/>
              <a:t> Ghadge</a:t>
            </a:r>
          </a:p>
          <a:p>
            <a:r>
              <a:rPr lang="en-US" dirty="0"/>
              <a:t>Ashish </a:t>
            </a:r>
            <a:r>
              <a:rPr lang="en-US" dirty="0" err="1"/>
              <a:t>Mahadik</a:t>
            </a:r>
            <a:endParaRPr lang="en-US" dirty="0"/>
          </a:p>
          <a:p>
            <a:r>
              <a:rPr lang="en-US" dirty="0" err="1"/>
              <a:t>Shreejit</a:t>
            </a:r>
            <a:r>
              <a:rPr lang="en-US" dirty="0"/>
              <a:t> Pant</a:t>
            </a:r>
          </a:p>
          <a:p>
            <a:r>
              <a:rPr lang="en-US" dirty="0"/>
              <a:t>Michael Zia</a:t>
            </a:r>
          </a:p>
        </p:txBody>
      </p:sp>
    </p:spTree>
    <p:extLst>
      <p:ext uri="{BB962C8B-B14F-4D97-AF65-F5344CB8AC3E}">
        <p14:creationId xmlns:p14="http://schemas.microsoft.com/office/powerpoint/2010/main" val="158070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6329-3066-A347-981A-78B21CC2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Sample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E11A7-0C00-614C-B02E-91C75D061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53" y="2472267"/>
            <a:ext cx="3253804" cy="24403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057B6-4C70-5343-9BDD-1BFAFABA5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6" y="2472267"/>
            <a:ext cx="2440353" cy="2440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18315-8824-F341-8B78-F9ACF8854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72" y="2472267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1CAE-B88C-4885-8FA4-5D05ECE8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97" y="356680"/>
            <a:ext cx="10131425" cy="1456267"/>
          </a:xfrm>
        </p:spPr>
        <p:txBody>
          <a:bodyPr/>
          <a:lstStyle/>
          <a:p>
            <a:r>
              <a:rPr lang="en-US" dirty="0"/>
              <a:t>Model evaluation Of Yolo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02A5-ADE3-4B87-A8E1-8F65057A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687" y="1982025"/>
            <a:ext cx="8720035" cy="3944566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sz="1900" dirty="0"/>
              <a:t>Object detection models perform two task </a:t>
            </a:r>
          </a:p>
          <a:p>
            <a:pPr lvl="1"/>
            <a:r>
              <a:rPr lang="en-US" dirty="0"/>
              <a:t>Determining the location of the object (</a:t>
            </a:r>
            <a:r>
              <a:rPr lang="en-US" sz="2800" dirty="0"/>
              <a:t>localization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Determining what object exists in the image (</a:t>
            </a:r>
            <a:r>
              <a:rPr lang="en-US" sz="2800" dirty="0"/>
              <a:t>classification</a:t>
            </a:r>
            <a:r>
              <a:rPr lang="en-US" dirty="0"/>
              <a:t>)</a:t>
            </a:r>
          </a:p>
          <a:p>
            <a:r>
              <a:rPr lang="en-US" dirty="0"/>
              <a:t>Performance of Localization can be measured by </a:t>
            </a:r>
            <a:r>
              <a:rPr lang="en-US" sz="2800" dirty="0"/>
              <a:t>Intersection over Union (</a:t>
            </a:r>
            <a:r>
              <a:rPr lang="en-US" sz="2800" dirty="0" err="1"/>
              <a:t>IoU</a:t>
            </a:r>
            <a:r>
              <a:rPr lang="en-US" sz="2800" dirty="0"/>
              <a:t>)</a:t>
            </a:r>
          </a:p>
          <a:p>
            <a:pPr lvl="1"/>
            <a:r>
              <a:rPr lang="en-US" dirty="0" err="1"/>
              <a:t>Iou</a:t>
            </a:r>
            <a:r>
              <a:rPr lang="en-US" dirty="0"/>
              <a:t> is ratio of  intersection &amp; union of ground truth bounding box vs predicted bounding box</a:t>
            </a:r>
          </a:p>
          <a:p>
            <a:r>
              <a:rPr lang="en-US" dirty="0"/>
              <a:t>Performance of Classification can be measured by Mean average Precision </a:t>
            </a:r>
            <a:r>
              <a:rPr lang="en-US" sz="2800" dirty="0"/>
              <a:t>(</a:t>
            </a:r>
            <a:r>
              <a:rPr lang="en-US" sz="2800" dirty="0" err="1"/>
              <a:t>MaP</a:t>
            </a:r>
            <a:r>
              <a:rPr lang="en-US" sz="2800" dirty="0"/>
              <a:t>) </a:t>
            </a:r>
          </a:p>
          <a:p>
            <a:pPr lvl="1"/>
            <a:r>
              <a:rPr lang="en-US" dirty="0"/>
              <a:t>Average precision across all classes in given problem with </a:t>
            </a:r>
            <a:r>
              <a:rPr lang="en-US" dirty="0" err="1"/>
              <a:t>IoU</a:t>
            </a:r>
            <a:r>
              <a:rPr lang="en-US" dirty="0"/>
              <a:t> threshold of 0.5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5A03B-51AF-FB47-A6C9-A96524406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272" y="187602"/>
            <a:ext cx="2811294" cy="2367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99060-D1D3-FC4C-8F82-B9A68E1A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378" y="4513634"/>
            <a:ext cx="3341722" cy="225398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FB5011-0395-1645-9805-32051760F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35099"/>
              </p:ext>
            </p:extLst>
          </p:nvPr>
        </p:nvGraphicFramePr>
        <p:xfrm>
          <a:off x="326687" y="5328589"/>
          <a:ext cx="8128000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07524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91552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14771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256868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908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5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By 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0.939948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0.940067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0.940417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531,131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By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0.623830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0.700810</a:t>
                      </a:r>
                      <a:endParaRPr 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0.599313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202,353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57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0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B69B-7815-E246-B866-F5F91A8D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81" y="87199"/>
            <a:ext cx="10131425" cy="1456267"/>
          </a:xfrm>
        </p:spPr>
        <p:txBody>
          <a:bodyPr/>
          <a:lstStyle/>
          <a:p>
            <a:r>
              <a:rPr lang="en-US" dirty="0"/>
              <a:t>EVALUATION FOR SVHN DATASET (EXTRA DATASET)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325FF4-EB0A-844A-9088-B1B698BC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97" y="1335670"/>
            <a:ext cx="4820054" cy="265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6AF4B-71E4-554C-ACA0-9DA79A1A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3" y="4105490"/>
            <a:ext cx="4824918" cy="2703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8ECB74-5039-8549-B5A1-4B095C2A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804" y="3995955"/>
            <a:ext cx="5142714" cy="2812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D6D7A-6D2D-2B41-AA90-D5E08D20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804" y="1177047"/>
            <a:ext cx="5204181" cy="270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4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524A-CDDF-40BF-9EA0-C10E36E1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478A-CE46-488F-BAD1-6C928634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74715"/>
            <a:ext cx="10481552" cy="4455268"/>
          </a:xfrm>
        </p:spPr>
        <p:txBody>
          <a:bodyPr/>
          <a:lstStyle/>
          <a:p>
            <a:r>
              <a:rPr lang="en-US" dirty="0"/>
              <a:t>Current YOLO architecture allows for one image prediction at a time</a:t>
            </a:r>
          </a:p>
          <a:p>
            <a:pPr lvl="1"/>
            <a:r>
              <a:rPr lang="en-US" dirty="0"/>
              <a:t>In order to run predictions on multiple images, workarounds need to take place through third party GitHub repositories</a:t>
            </a:r>
          </a:p>
          <a:p>
            <a:pPr lvl="2"/>
            <a:r>
              <a:rPr lang="en-US" dirty="0">
                <a:hlinkClick r:id="rId2"/>
              </a:rPr>
              <a:t>https://github.com/AlexeyAB/darknet</a:t>
            </a:r>
            <a:endParaRPr lang="en-US" dirty="0"/>
          </a:p>
          <a:p>
            <a:r>
              <a:rPr lang="en-US" dirty="0"/>
              <a:t>Other test images containing digits that were downloaded from the internet were not identified</a:t>
            </a:r>
          </a:p>
          <a:p>
            <a:pPr lvl="1"/>
            <a:r>
              <a:rPr lang="en-US" dirty="0"/>
              <a:t>Possible issues are the image sizes, background noise, less training on images with more information present within them</a:t>
            </a:r>
          </a:p>
          <a:p>
            <a:r>
              <a:rPr lang="en-US" dirty="0"/>
              <a:t>Single digits images are less accurately detected, compare other multidigit images.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1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F704-EB15-AA46-A273-FD3CDDC0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81A9-E860-934F-8264-89DBE634C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http://ufldl.stanford.edu/housenumbers/</a:t>
            </a:r>
          </a:p>
          <a:p>
            <a:r>
              <a:rPr lang="en-US" dirty="0">
                <a:hlinkClick r:id="rId2"/>
              </a:rPr>
              <a:t>https://pjreddie.com/darknet/yolo/</a:t>
            </a:r>
            <a:endParaRPr lang="en-US" dirty="0"/>
          </a:p>
          <a:p>
            <a:r>
              <a:rPr lang="en-US" dirty="0">
                <a:hlinkClick r:id="rId3"/>
              </a:rPr>
              <a:t>https://github.com/penny4860/Yolo-digit-detector</a:t>
            </a:r>
            <a:endParaRPr lang="en-US" dirty="0"/>
          </a:p>
          <a:p>
            <a:r>
              <a:rPr lang="en-US" dirty="0">
                <a:hlinkClick r:id="rId4"/>
              </a:rPr>
              <a:t>https://github.com/devinsaini/svhn</a:t>
            </a:r>
            <a:endParaRPr lang="en-US" dirty="0"/>
          </a:p>
          <a:p>
            <a:r>
              <a:rPr lang="en-US" dirty="0">
                <a:hlinkClick r:id="rId5"/>
              </a:rPr>
              <a:t>https://github.com/AlexeyAB</a:t>
            </a:r>
            <a:endParaRPr lang="en-US" dirty="0"/>
          </a:p>
          <a:p>
            <a:r>
              <a:rPr lang="en-US" dirty="0">
                <a:hlinkClick r:id="rId6"/>
              </a:rPr>
              <a:t>https://github.com/prijip/Py-Gsvhn-DigitStruct-Reader/blob/master/digitStruct.py</a:t>
            </a:r>
            <a:endParaRPr lang="en-US" dirty="0"/>
          </a:p>
          <a:p>
            <a:r>
              <a:rPr lang="en-US" dirty="0">
                <a:hlinkClick r:id="rId7"/>
              </a:rPr>
              <a:t>https://medium.com/@jonathan_hui/real-time-object-detection-with-yolo-yolov2-28b1b93e2088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https://towardsdatascience.com/yolo-you-only-look-once-real-time-object-detection-explained-492dc9230006</a:t>
            </a:r>
            <a:endParaRPr lang="en-US" dirty="0"/>
          </a:p>
          <a:p>
            <a:r>
              <a:rPr lang="en-US" dirty="0">
                <a:hlinkClick r:id="rId9"/>
              </a:rPr>
              <a:t>https://www.kdnuggets.com/2018/09/object-detection-image-classification-yolo.html</a:t>
            </a:r>
            <a:endParaRPr lang="en-US" dirty="0"/>
          </a:p>
          <a:p>
            <a:r>
              <a:rPr lang="en-US" dirty="0">
                <a:hlinkClick r:id="rId10"/>
              </a:rPr>
              <a:t>https://cloud.google.com/sdk/docs/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6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7C16-14EA-4C68-A5C7-58B4CE48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EBDB-7136-4F4A-9676-74A67965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/ Model Architecture</a:t>
            </a:r>
          </a:p>
          <a:p>
            <a:r>
              <a:rPr lang="en-US" dirty="0"/>
              <a:t>Dataset Overview</a:t>
            </a:r>
          </a:p>
          <a:p>
            <a:r>
              <a:rPr lang="en-US" dirty="0"/>
              <a:t>YOLO Setup</a:t>
            </a:r>
          </a:p>
          <a:p>
            <a:r>
              <a:rPr lang="en-US" dirty="0"/>
              <a:t>Model Training / Testing on RCC / GCP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1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39E4-CA9C-4BF7-866E-0BA9751A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50877"/>
            <a:ext cx="10131425" cy="1456267"/>
          </a:xfrm>
        </p:spPr>
        <p:txBody>
          <a:bodyPr/>
          <a:lstStyle/>
          <a:p>
            <a:r>
              <a:rPr lang="en-US" dirty="0"/>
              <a:t>Background and Yolo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E57E-EDCD-4D52-8696-6EFC39F8F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13" y="1254014"/>
            <a:ext cx="10131425" cy="3649133"/>
          </a:xfrm>
        </p:spPr>
        <p:txBody>
          <a:bodyPr/>
          <a:lstStyle/>
          <a:p>
            <a:r>
              <a:rPr lang="en-US" dirty="0"/>
              <a:t>Recognizing numbers and digits within natural scene imagery	</a:t>
            </a:r>
          </a:p>
          <a:p>
            <a:r>
              <a:rPr lang="en-US" dirty="0"/>
              <a:t>Neural Networks allow for users to feed unstructured data, such as images, into algorithms which are then able to recognize objects and entities within them.</a:t>
            </a:r>
          </a:p>
          <a:p>
            <a:r>
              <a:rPr lang="en-US" dirty="0"/>
              <a:t>Recognizing multiple objects and identifying their position within an image require increasingly complex neural networks.</a:t>
            </a:r>
          </a:p>
          <a:p>
            <a:r>
              <a:rPr lang="en-US" dirty="0"/>
              <a:t>Compared to traditional convolutional networks, YOLO utilizes the entire image and applies a single neural network instead of sliding windows/filters. The image is regionally divided while simultaneously predicting bounding boxes for each region.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7228D-8195-4F8A-A30E-01AFBCEB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87" y="4145821"/>
            <a:ext cx="5962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2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49CE-7B0C-42BA-A0BF-B4927514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6B9F2-A310-4424-9525-A88D84B6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926" y="1481643"/>
            <a:ext cx="5769150" cy="3433163"/>
          </a:xfrm>
        </p:spPr>
        <p:txBody>
          <a:bodyPr/>
          <a:lstStyle/>
          <a:p>
            <a:r>
              <a:rPr lang="en-US" dirty="0"/>
              <a:t>Street View House Numbers provided by Stanford</a:t>
            </a:r>
          </a:p>
          <a:p>
            <a:pPr lvl="1"/>
            <a:r>
              <a:rPr lang="en-US" dirty="0"/>
              <a:t>House numbers obtained from Google Map’s street view</a:t>
            </a:r>
          </a:p>
          <a:p>
            <a:pPr lvl="1"/>
            <a:r>
              <a:rPr lang="en-US" dirty="0"/>
              <a:t>Training data consists of images that contain several digits with boundary boxes</a:t>
            </a:r>
          </a:p>
          <a:p>
            <a:pPr lvl="1"/>
            <a:r>
              <a:rPr lang="en-US" dirty="0"/>
              <a:t>.mat file accompanied the images with their metadata: height, label, left, top, and width. </a:t>
            </a:r>
          </a:p>
          <a:p>
            <a:pPr lvl="1"/>
            <a:r>
              <a:rPr lang="en-US" dirty="0"/>
              <a:t>Objective is to detect the digits within the images and identify each separately within bounding boxes</a:t>
            </a:r>
          </a:p>
          <a:p>
            <a:pPr lvl="1"/>
            <a:endParaRPr lang="en-US" dirty="0"/>
          </a:p>
        </p:txBody>
      </p:sp>
      <p:pic>
        <p:nvPicPr>
          <p:cNvPr id="1028" name="Picture 4" descr="examples_new.png (1091Ã728)">
            <a:extLst>
              <a:ext uri="{FF2B5EF4-FFF2-40B4-BE49-F238E27FC236}">
                <a16:creationId xmlns:a16="http://schemas.microsoft.com/office/drawing/2014/main" id="{1A5292B3-E624-4DB6-89D3-D76F05BC2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76" y="1337733"/>
            <a:ext cx="3805731" cy="25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336BE-BACF-4E89-94CD-FA5D07B1F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6" y="4094176"/>
            <a:ext cx="3805731" cy="24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0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4C4-4315-48BE-BD94-B439E001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2D47-DAC9-4999-85D3-DF3E8CA4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678962"/>
            <a:ext cx="5295549" cy="3649133"/>
          </a:xfrm>
        </p:spPr>
        <p:txBody>
          <a:bodyPr>
            <a:normAutofit/>
          </a:bodyPr>
          <a:lstStyle/>
          <a:p>
            <a:r>
              <a:rPr lang="en-US" dirty="0"/>
              <a:t>Utilization of YOLO first requires installation of Darknet.</a:t>
            </a:r>
          </a:p>
          <a:p>
            <a:pPr lvl="1"/>
            <a:r>
              <a:rPr lang="en-US" dirty="0"/>
              <a:t>Neural network framework written in C and CUDA which is open source.</a:t>
            </a:r>
          </a:p>
          <a:p>
            <a:pPr lvl="1"/>
            <a:r>
              <a:rPr lang="en-US" dirty="0"/>
              <a:t>Fairly straightforward installation on Mac and Linux (Windows users beware).</a:t>
            </a:r>
          </a:p>
          <a:p>
            <a:r>
              <a:rPr lang="en-US" dirty="0"/>
              <a:t>Training data must contain text file for each image notes their X and Y coordinates, as well as width and height	</a:t>
            </a:r>
          </a:p>
          <a:p>
            <a:r>
              <a:rPr lang="en-US" dirty="0"/>
              <a:t>Transfer learning by utilizing pre-trained weights from ImageNet and YOLO for model training.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B1DA9-9B77-4396-8798-60F75819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445" y="2255153"/>
            <a:ext cx="27241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6E0F-2116-4777-83A4-368826A4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on RCC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12A6-7B8D-4063-9813-BE70E64F0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Darknet is already installed on RCC</a:t>
            </a:r>
          </a:p>
          <a:p>
            <a:r>
              <a:rPr lang="en-US" dirty="0"/>
              <a:t>Need to be part of </a:t>
            </a:r>
            <a:r>
              <a:rPr lang="en-US" i="1" dirty="0" err="1"/>
              <a:t>mscagpu</a:t>
            </a:r>
            <a:r>
              <a:rPr lang="en-US" dirty="0"/>
              <a:t> user group in order to use GPU</a:t>
            </a:r>
          </a:p>
          <a:p>
            <a:r>
              <a:rPr lang="en-US" dirty="0"/>
              <a:t>Not always available on demand. Need to wait for your turn</a:t>
            </a:r>
          </a:p>
          <a:p>
            <a:r>
              <a:rPr lang="en-US" dirty="0"/>
              <a:t>Setup was done on Mac using Python on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</a:p>
          <a:p>
            <a:pPr lvl="1"/>
            <a:r>
              <a:rPr lang="en-US" dirty="0"/>
              <a:t>Image labels and other info is stored in </a:t>
            </a:r>
            <a:r>
              <a:rPr lang="en-US" dirty="0" err="1"/>
              <a:t>matlab</a:t>
            </a:r>
            <a:r>
              <a:rPr lang="en-US" dirty="0"/>
              <a:t> file provided by Stanford in HDF5 format</a:t>
            </a:r>
          </a:p>
          <a:p>
            <a:pPr lvl="1"/>
            <a:r>
              <a:rPr lang="en-US" dirty="0"/>
              <a:t>Use h5py package to read file and pickle to serialize data as dictionary</a:t>
            </a:r>
          </a:p>
          <a:p>
            <a:pPr lvl="1"/>
            <a:r>
              <a:rPr lang="en-US" dirty="0"/>
              <a:t>Write text file with image paths, image label, height, width, bounding box coordinates</a:t>
            </a:r>
          </a:p>
          <a:p>
            <a:pPr lvl="1"/>
            <a:r>
              <a:rPr lang="en-US" dirty="0"/>
              <a:t>Update default configuration file (yolov3.cfg) based on number of classes in your data</a:t>
            </a:r>
          </a:p>
          <a:p>
            <a:r>
              <a:rPr lang="en-US" dirty="0"/>
              <a:t>Training took about 30 hours (~70,000 train and ~30,000 validation images)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5F5D-C3E4-8F4C-A993-F4C46DD2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23" y="820140"/>
            <a:ext cx="1718407" cy="10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0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7108-0C7D-3B45-98DA-ED2D2F6A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3470-77C7-5645-B282-2718A79F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Detection of few images can be done on laptop/PC</a:t>
            </a:r>
          </a:p>
          <a:p>
            <a:pPr lvl="1"/>
            <a:r>
              <a:rPr lang="en-US" dirty="0"/>
              <a:t>Darknet (</a:t>
            </a:r>
            <a:r>
              <a:rPr lang="en-US" dirty="0">
                <a:hlinkClick r:id="rId2"/>
              </a:rPr>
              <a:t>https://github.com/pjreddie/darknet</a:t>
            </a:r>
            <a:r>
              <a:rPr lang="en-US" dirty="0"/>
              <a:t>) does not support testing for batch of images </a:t>
            </a:r>
          </a:p>
          <a:p>
            <a:pPr lvl="1"/>
            <a:r>
              <a:rPr lang="en-US" dirty="0"/>
              <a:t>Used a fork of the Darknet repository (</a:t>
            </a:r>
            <a:r>
              <a:rPr lang="en-US" dirty="0">
                <a:hlinkClick r:id="rId3"/>
              </a:rPr>
              <a:t>https://github.com/AlexeyAB/darknet</a:t>
            </a:r>
            <a:r>
              <a:rPr lang="en-US" dirty="0"/>
              <a:t>) - not installed on RCC</a:t>
            </a:r>
          </a:p>
          <a:p>
            <a:pPr lvl="1"/>
            <a:r>
              <a:rPr lang="en-US" dirty="0"/>
              <a:t>Google Cloud Platform – Compute Engine VM with Nvidia K80 GPU and Ubuntu 18.10	</a:t>
            </a:r>
          </a:p>
          <a:p>
            <a:pPr lvl="2"/>
            <a:r>
              <a:rPr lang="en-US" dirty="0"/>
              <a:t>Google Cloud SDK – manage VM, SSH, transfer files</a:t>
            </a:r>
          </a:p>
          <a:p>
            <a:pPr lvl="2"/>
            <a:r>
              <a:rPr lang="en-US" dirty="0"/>
              <a:t>Installation of CUDA and </a:t>
            </a:r>
            <a:r>
              <a:rPr lang="en-US" dirty="0" err="1"/>
              <a:t>cuDNN</a:t>
            </a:r>
            <a:r>
              <a:rPr lang="en-US" dirty="0"/>
              <a:t> libraries can be challenging</a:t>
            </a:r>
          </a:p>
          <a:p>
            <a:pPr lvl="2"/>
            <a:r>
              <a:rPr lang="en-US" dirty="0"/>
              <a:t>Testing set was ~200,000 images; took about 15 hours</a:t>
            </a:r>
          </a:p>
          <a:p>
            <a:pPr lvl="2"/>
            <a:r>
              <a:rPr lang="en-US" dirty="0"/>
              <a:t>Cost about $5</a:t>
            </a:r>
          </a:p>
          <a:p>
            <a:pPr lvl="2"/>
            <a:r>
              <a:rPr lang="en-US" dirty="0"/>
              <a:t>Can use 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F881C-7CD5-3E46-8AFA-F854CFF9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518" y="843736"/>
            <a:ext cx="1315916" cy="877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DCD48-BAF3-C047-AF0C-86CACFBE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03" y="837739"/>
            <a:ext cx="1617785" cy="8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8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EAEB-188C-6645-B20B-3DB6D4F3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– Correct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5C5DE-F615-EB45-A35B-D7DB8FD5E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34" y="1704162"/>
            <a:ext cx="3152881" cy="2603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D813E-9A11-4442-9992-7626C9B57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776330"/>
            <a:ext cx="4015642" cy="2459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32A3BE-E87C-5F49-9319-337C127E7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28" y="1944728"/>
            <a:ext cx="4805919" cy="2122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CF7618-8988-7D43-BE32-80D4D46F7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40" y="4359517"/>
            <a:ext cx="3137794" cy="2422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5E468F-0752-4D45-AE81-3CE928A7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10" y="4423508"/>
            <a:ext cx="3745629" cy="22894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7812D1-EAFE-F748-AE77-2A38FED5A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4423507"/>
            <a:ext cx="3761666" cy="23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6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D664-EF20-9F40-8A1A-47A5641C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– Incorrect Predictions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C32C5B-DFC1-C84D-BB9A-4D2F6B649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6" y="4272634"/>
            <a:ext cx="3399700" cy="230039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9DAFB7-42B0-EA4B-8B09-6C77E4669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72" y="1877753"/>
            <a:ext cx="3187686" cy="213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3CCFB-6471-1A4E-8111-D242BADC8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28" y="2017347"/>
            <a:ext cx="3143068" cy="1855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7F0FC-1FAE-7F4F-8D68-54E04D71D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6" y="2137682"/>
            <a:ext cx="3901831" cy="174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4C790-F3F4-534C-B09C-60373B67E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4272635"/>
            <a:ext cx="4090277" cy="2300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DEFEA-B385-3449-BCFB-D0862E046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73" y="4733018"/>
            <a:ext cx="3343266" cy="10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8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3631</TotalTime>
  <Words>676</Words>
  <Application>Microsoft Office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YOLO Image Recognition and Object Detection</vt:lpstr>
      <vt:lpstr>Agenda</vt:lpstr>
      <vt:lpstr>Background and Yolo architecture</vt:lpstr>
      <vt:lpstr>Dataset</vt:lpstr>
      <vt:lpstr>Setup</vt:lpstr>
      <vt:lpstr>Trained on RCC</vt:lpstr>
      <vt:lpstr>TESTING on GCP</vt:lpstr>
      <vt:lpstr>SAMPLES – Correct Predictions</vt:lpstr>
      <vt:lpstr>Samples – Incorrect Predictions</vt:lpstr>
      <vt:lpstr>Out Of Sample Images</vt:lpstr>
      <vt:lpstr>Model evaluation Of Yolo </vt:lpstr>
      <vt:lpstr>EVALUATION FOR SVHN DATASET (EXTRA DATASET)</vt:lpstr>
      <vt:lpstr>Future Work</vt:lpstr>
      <vt:lpstr>Appendix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 v3 Image Recognition and Object Detection</dc:title>
  <dc:creator>Michael</dc:creator>
  <cp:lastModifiedBy>Michael</cp:lastModifiedBy>
  <cp:revision>111</cp:revision>
  <dcterms:created xsi:type="dcterms:W3CDTF">2018-11-27T23:29:33Z</dcterms:created>
  <dcterms:modified xsi:type="dcterms:W3CDTF">2018-12-05T01:17:41Z</dcterms:modified>
</cp:coreProperties>
</file>